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88" r:id="rId3"/>
    <p:sldId id="257" r:id="rId4"/>
    <p:sldId id="258" r:id="rId5"/>
    <p:sldId id="260" r:id="rId6"/>
    <p:sldId id="281" r:id="rId7"/>
    <p:sldId id="282" r:id="rId8"/>
    <p:sldId id="262" r:id="rId9"/>
    <p:sldId id="283" r:id="rId10"/>
    <p:sldId id="261" r:id="rId11"/>
    <p:sldId id="284" r:id="rId12"/>
    <p:sldId id="263" r:id="rId13"/>
    <p:sldId id="264" r:id="rId14"/>
    <p:sldId id="267" r:id="rId15"/>
    <p:sldId id="265" r:id="rId16"/>
    <p:sldId id="268" r:id="rId17"/>
    <p:sldId id="259" r:id="rId18"/>
    <p:sldId id="270" r:id="rId19"/>
    <p:sldId id="285" r:id="rId20"/>
    <p:sldId id="271" r:id="rId21"/>
    <p:sldId id="286" r:id="rId22"/>
    <p:sldId id="287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0" y="6611938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D20CBD7E-FDCF-48A0-BB2A-20476B6CA195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38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9E3F01-2C6A-4F34-B2C9-38409441C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9908F9-EE8B-4B7B-BF03-89842B214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3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1035B0-D842-425E-A9F7-E8C25C883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5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C64E6EFF-9D32-412D-A83C-E5AAF61A60D8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6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76A8DA-13D0-4CE7-A95F-A12784824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7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B13772-4371-4628-8B50-DFBA76F01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7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58D035-7962-4151-9602-D6DACD76F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2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B028FD-DB67-4A69-8B65-5C42C6D20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0FFDF2-9CB6-4AD3-8F5B-0F668668A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3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31429E-BE22-44D7-8EDC-C0FD1F25FC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6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A84061-56A7-4501-8547-0FA397B674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7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Meade_CFV_maste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E43E8470-4047-4520-8E84-C547573B131A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2</a:t>
            </a:r>
          </a:p>
        </p:txBody>
      </p:sp>
      <p:pic>
        <p:nvPicPr>
          <p:cNvPr id="1741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Physical Factors of Conductors</a:t>
            </a:r>
            <a:endParaRPr lang="en-US" altLang="en-US" sz="36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Factors that influence resistance:</a:t>
            </a:r>
          </a:p>
          <a:p>
            <a:pPr marL="914400" lvl="1" indent="-457200" eaLnBrk="1" hangingPunct="1"/>
            <a:r>
              <a:rPr lang="en-US" altLang="en-US" smtClean="0"/>
              <a:t>Type of material</a:t>
            </a:r>
          </a:p>
          <a:p>
            <a:pPr marL="914400" lvl="1" indent="-457200" eaLnBrk="1" hangingPunct="1"/>
            <a:r>
              <a:rPr lang="en-US" altLang="en-US" smtClean="0"/>
              <a:t>Length of conductor</a:t>
            </a:r>
          </a:p>
          <a:p>
            <a:pPr marL="914400" lvl="1" indent="-457200" eaLnBrk="1" hangingPunct="1"/>
            <a:r>
              <a:rPr lang="en-US" altLang="en-US" smtClean="0"/>
              <a:t>Cross-sectional area of wire</a:t>
            </a:r>
          </a:p>
          <a:p>
            <a:pPr marL="914400" lvl="1" indent="-457200" eaLnBrk="1" hangingPunct="1"/>
            <a:r>
              <a:rPr lang="en-US" altLang="en-US" smtClean="0"/>
              <a:t>Temperature of wire</a:t>
            </a:r>
          </a:p>
          <a:p>
            <a:pPr marL="1257300" lvl="2" eaLnBrk="1" hangingPunct="1"/>
            <a:r>
              <a:rPr lang="en-US" altLang="en-US" smtClean="0"/>
              <a:t>Temperature coefficients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Physical Factors of Conductors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886200"/>
          </a:xfrm>
        </p:spPr>
        <p:txBody>
          <a:bodyPr/>
          <a:lstStyle/>
          <a:p>
            <a:pPr defTabSz="1143000" eaLnBrk="1" hangingPunct="1"/>
            <a:r>
              <a:rPr lang="en-US" altLang="en-US" smtClean="0"/>
              <a:t>Resistivity</a:t>
            </a:r>
          </a:p>
          <a:p>
            <a:pPr marL="914400" lvl="1" indent="-457200" defTabSz="1143000" eaLnBrk="1" hangingPunct="1"/>
            <a:r>
              <a:rPr lang="en-US" altLang="en-US" smtClean="0"/>
              <a:t>Characteristic resistance in ohms of a given material per standard length (meters or mils) and cross-sectional area (square meters or circular mils)</a:t>
            </a:r>
          </a:p>
          <a:p>
            <a:pPr marL="914400" lvl="1" indent="-457200" defTabSz="1143000" eaLnBrk="1" hangingPunct="1"/>
            <a:r>
              <a:rPr lang="en-US" altLang="en-US" smtClean="0"/>
              <a:t>Different materials have different resistivity characteristics.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Characteristics of Wire</a:t>
            </a:r>
            <a:endParaRPr lang="en-US" altLang="en-US" sz="360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038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Standardized wire sizing by the American Standard Wire Gauge (AWG)</a:t>
            </a:r>
          </a:p>
          <a:p>
            <a:pPr eaLnBrk="1" hangingPunct="1"/>
            <a:r>
              <a:rPr lang="en-US" altLang="en-US" sz="2800" smtClean="0"/>
              <a:t>Current-handling capabilities</a:t>
            </a:r>
          </a:p>
          <a:p>
            <a:pPr eaLnBrk="1" hangingPunct="1"/>
            <a:r>
              <a:rPr lang="en-US" altLang="en-US" sz="2800" smtClean="0"/>
              <a:t>Types:</a:t>
            </a:r>
            <a:r>
              <a:rPr lang="en-US" altLang="en-US" smtClean="0"/>
              <a:t>  </a:t>
            </a:r>
            <a:r>
              <a:rPr lang="en-US" altLang="en-US" sz="2800" smtClean="0"/>
              <a:t>Stranded and solid</a:t>
            </a:r>
            <a:endParaRPr lang="en-US" altLang="en-US" smtClean="0"/>
          </a:p>
          <a:p>
            <a:pPr eaLnBrk="1" hangingPunct="1"/>
            <a:r>
              <a:rPr lang="en-US" altLang="en-US" sz="2800" smtClean="0"/>
              <a:t>Resistance:</a:t>
            </a:r>
            <a:r>
              <a:rPr lang="en-US" altLang="en-US" smtClean="0"/>
              <a:t>  </a:t>
            </a:r>
            <a:r>
              <a:rPr lang="en-US" altLang="en-US" sz="2800" smtClean="0"/>
              <a:t>Determined by material, length and cross-sectional area of the wire</a:t>
            </a:r>
          </a:p>
        </p:txBody>
      </p:sp>
      <p:graphicFrame>
        <p:nvGraphicFramePr>
          <p:cNvPr id="1026" name="Object 1024"/>
          <p:cNvGraphicFramePr>
            <a:graphicFrameLocks noChangeAspect="1"/>
          </p:cNvGraphicFramePr>
          <p:nvPr>
            <p:ph sz="half" idx="4294967295"/>
          </p:nvPr>
        </p:nvGraphicFramePr>
        <p:xfrm>
          <a:off x="3200400" y="5181600"/>
          <a:ext cx="1074738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45760" imgH="393480" progId="Equation.3">
                  <p:embed/>
                </p:oleObj>
              </mc:Choice>
              <mc:Fallback>
                <p:oleObj name="Equation" r:id="rId3" imgW="545760" imgH="39348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81600"/>
                        <a:ext cx="1074738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Resistors</a:t>
            </a:r>
            <a:endParaRPr lang="en-US" altLang="en-US" sz="36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/>
          <a:p>
            <a:pPr defTabSz="1143000" eaLnBrk="1" hangingPunct="1"/>
            <a:r>
              <a:rPr lang="en-US" altLang="en-US" sz="2800" smtClean="0"/>
              <a:t>Definition:</a:t>
            </a:r>
          </a:p>
          <a:p>
            <a:pPr marL="914400" lvl="1" indent="-457200" defTabSz="1143000" eaLnBrk="1" hangingPunct="1"/>
            <a:r>
              <a:rPr lang="en-US" altLang="en-US" sz="2400" smtClean="0"/>
              <a:t>Devices which oppose current</a:t>
            </a:r>
          </a:p>
          <a:p>
            <a:pPr defTabSz="1143000" eaLnBrk="1" hangingPunct="1"/>
            <a:r>
              <a:rPr lang="en-US" altLang="en-US" sz="2800" smtClean="0"/>
              <a:t>Purpose:</a:t>
            </a:r>
          </a:p>
          <a:p>
            <a:pPr marL="914400" lvl="1" indent="-457200" defTabSz="1143000" eaLnBrk="1" hangingPunct="1"/>
            <a:r>
              <a:rPr lang="en-US" altLang="en-US" sz="2400" smtClean="0"/>
              <a:t>To limit current and divide voltage</a:t>
            </a:r>
          </a:p>
          <a:p>
            <a:pPr defTabSz="1143000" eaLnBrk="1" hangingPunct="1"/>
            <a:r>
              <a:rPr lang="en-US" altLang="en-US" sz="2800" smtClean="0"/>
              <a:t>Types:</a:t>
            </a:r>
          </a:p>
          <a:p>
            <a:pPr marL="914400" lvl="1" indent="-457200" defTabSz="1143000" eaLnBrk="1" hangingPunct="1"/>
            <a:r>
              <a:rPr lang="en-US" altLang="en-US" sz="2400" smtClean="0"/>
              <a:t>Fixed </a:t>
            </a:r>
          </a:p>
          <a:p>
            <a:pPr marL="914400" lvl="1" indent="-457200" defTabSz="1143000" eaLnBrk="1" hangingPunct="1"/>
            <a:r>
              <a:rPr lang="en-US" altLang="en-US" sz="2400" smtClean="0"/>
              <a:t>Variable</a:t>
            </a:r>
          </a:p>
          <a:p>
            <a:pPr marL="914400" lvl="1" indent="-457200" defTabSz="1143000" eaLnBrk="1" hangingPunct="1">
              <a:buFontTx/>
              <a:buNone/>
            </a:pPr>
            <a:endParaRPr lang="en-US" altLang="en-US" sz="2400" smtClean="0"/>
          </a:p>
        </p:txBody>
      </p:sp>
      <p:pic>
        <p:nvPicPr>
          <p:cNvPr id="28676" name="Picture 4" descr="02-1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749550"/>
            <a:ext cx="37338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Resistor Size</a:t>
            </a:r>
            <a:endParaRPr lang="en-US" altLang="en-US" sz="3600" smtClean="0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The physical size of the resistor determines its ability to handle heat.</a:t>
            </a:r>
          </a:p>
          <a:p>
            <a:pPr eaLnBrk="1" hangingPunct="1"/>
            <a:endParaRPr lang="en-US" altLang="en-US" sz="1600" smtClean="0"/>
          </a:p>
          <a:p>
            <a:pPr eaLnBrk="1" hangingPunct="1"/>
            <a:r>
              <a:rPr lang="en-US" altLang="en-US" sz="2800" smtClean="0"/>
              <a:t>The difference between a carbon or a chip resistor and a wire-wound resistor is merely its ability to handle current flow.</a:t>
            </a:r>
          </a:p>
          <a:p>
            <a:pPr eaLnBrk="1" hangingPunct="1"/>
            <a:endParaRPr lang="en-US" altLang="en-US" sz="1600" smtClean="0"/>
          </a:p>
          <a:p>
            <a:pPr eaLnBrk="1" hangingPunct="1"/>
            <a:r>
              <a:rPr lang="en-US" altLang="en-US" sz="2800" smtClean="0"/>
              <a:t>Wire-wound resistors are designed to handle more heat than carbon or chip resistors.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Common Resistor Types</a:t>
            </a:r>
            <a:endParaRPr lang="en-US" altLang="en-US" sz="36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Fixed Resistors:</a:t>
            </a:r>
          </a:p>
          <a:p>
            <a:pPr marL="914400" lvl="1" indent="-457200" eaLnBrk="1" hangingPunct="1"/>
            <a:r>
              <a:rPr lang="en-US" altLang="en-US" smtClean="0"/>
              <a:t>One value only</a:t>
            </a:r>
          </a:p>
          <a:p>
            <a:pPr marL="914400" lvl="1" indent="-457200" eaLnBrk="1" hangingPunct="1"/>
            <a:r>
              <a:rPr lang="en-US" altLang="en-US" smtClean="0"/>
              <a:t>Common values available</a:t>
            </a:r>
          </a:p>
          <a:p>
            <a:pPr marL="914400" lvl="1" indent="-457200" eaLnBrk="1" hangingPunct="1"/>
            <a:r>
              <a:rPr lang="en-US" altLang="en-US" smtClean="0"/>
              <a:t>Value determined by color coding</a:t>
            </a:r>
          </a:p>
          <a:p>
            <a:pPr marL="914400" lvl="1" indent="-457200" eaLnBrk="1" hangingPunct="1"/>
            <a:r>
              <a:rPr lang="en-US" altLang="en-US" smtClean="0"/>
              <a:t>Variety of wattage ratings</a:t>
            </a:r>
          </a:p>
          <a:p>
            <a:pPr marL="914400" lvl="1" indent="-457200" eaLnBrk="1" hangingPunct="1"/>
            <a:r>
              <a:rPr lang="en-US" altLang="en-US" smtClean="0"/>
              <a:t>Quality ratings vary widely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Variable Resistors</a:t>
            </a:r>
            <a:endParaRPr lang="en-US" altLang="en-US" sz="36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Potentiometer:</a:t>
            </a:r>
          </a:p>
          <a:p>
            <a:pPr marL="914400" lvl="1" indent="-457200" eaLnBrk="1" hangingPunct="1"/>
            <a:r>
              <a:rPr lang="en-US" altLang="en-US" smtClean="0"/>
              <a:t>Variable from 0 ohms to labeled value</a:t>
            </a:r>
          </a:p>
          <a:p>
            <a:pPr marL="914400" lvl="1" indent="-457200" eaLnBrk="1" hangingPunct="1"/>
            <a:r>
              <a:rPr lang="en-US" altLang="en-US" smtClean="0"/>
              <a:t>Popular due to flexibility</a:t>
            </a:r>
          </a:p>
          <a:p>
            <a:pPr marL="914400" lvl="1" indent="-457200" eaLnBrk="1" hangingPunct="1"/>
            <a:r>
              <a:rPr lang="en-US" altLang="en-US" smtClean="0"/>
              <a:t>Found in use as volume controls</a:t>
            </a:r>
          </a:p>
          <a:p>
            <a:pPr marL="914400" lvl="1" indent="-457200" eaLnBrk="1" hangingPunct="1"/>
            <a:r>
              <a:rPr lang="en-US" altLang="en-US" smtClean="0"/>
              <a:t>Physical sizes available vary widely</a:t>
            </a:r>
          </a:p>
          <a:p>
            <a:pPr marL="914400" lvl="1" indent="-457200" eaLnBrk="1" hangingPunct="1"/>
            <a:r>
              <a:rPr lang="en-US" altLang="en-US" smtClean="0"/>
              <a:t>Resistance values vary widely</a:t>
            </a:r>
          </a:p>
          <a:p>
            <a:pPr marL="914400" lvl="1" indent="-457200" eaLnBrk="1" hangingPunct="1"/>
            <a:r>
              <a:rPr lang="en-US" altLang="en-US" smtClean="0"/>
              <a:t>Resistance value generally stamped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Resistor Type Summary</a:t>
            </a:r>
            <a:endParaRPr lang="en-US" altLang="en-US" sz="36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Wire-wound:</a:t>
            </a:r>
            <a:r>
              <a:rPr lang="en-US" altLang="en-US" sz="2800" smtClean="0"/>
              <a:t>  High wattage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Potentiometer:</a:t>
            </a:r>
            <a:r>
              <a:rPr lang="en-US" altLang="en-US" sz="2800" smtClean="0"/>
              <a:t>  Variable resistance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Rheostat:</a:t>
            </a:r>
            <a:r>
              <a:rPr lang="en-US" altLang="en-US" sz="2800" smtClean="0"/>
              <a:t>  Alternative to potentiometer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Chip Resistor:</a:t>
            </a:r>
            <a:r>
              <a:rPr lang="en-US" altLang="en-US" sz="2800" smtClean="0"/>
              <a:t>  Small size, common in compact circuits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Carbon Composition:</a:t>
            </a:r>
            <a:r>
              <a:rPr lang="en-US" altLang="en-US" sz="2800" smtClean="0"/>
              <a:t>  Fixed value, common, inexpensive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Precision:</a:t>
            </a:r>
            <a:r>
              <a:rPr lang="en-US" altLang="en-US" sz="2800" smtClean="0"/>
              <a:t>  Accurately controlled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Resistor Color Code</a:t>
            </a:r>
            <a:endParaRPr lang="en-US" altLang="en-US" sz="36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Purpose:  </a:t>
            </a:r>
            <a:r>
              <a:rPr lang="en-US" altLang="en-US" sz="2800" smtClean="0"/>
              <a:t>Indicate value efficiently</a:t>
            </a:r>
          </a:p>
          <a:p>
            <a:pPr eaLnBrk="1" hangingPunct="1"/>
            <a:r>
              <a:rPr lang="en-US" altLang="en-US" smtClean="0"/>
              <a:t>Values:  </a:t>
            </a:r>
            <a:r>
              <a:rPr lang="en-US" altLang="en-US" sz="2800" smtClean="0"/>
              <a:t>Standard values available</a:t>
            </a:r>
          </a:p>
          <a:p>
            <a:pPr eaLnBrk="1" hangingPunct="1"/>
            <a:r>
              <a:rPr lang="en-US" altLang="en-US" smtClean="0"/>
              <a:t>Color Bands:  </a:t>
            </a:r>
            <a:r>
              <a:rPr lang="en-US" altLang="en-US" sz="2800" smtClean="0"/>
              <a:t>Used to indicate value</a:t>
            </a:r>
          </a:p>
          <a:p>
            <a:pPr eaLnBrk="1" hangingPunct="1"/>
            <a:r>
              <a:rPr lang="en-US" altLang="en-US" smtClean="0"/>
              <a:t>Tolerance:</a:t>
            </a:r>
            <a:r>
              <a:rPr lang="en-US" altLang="en-US" sz="2800" smtClean="0"/>
              <a:t>  Indicates acceptable variance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Four Band Color Code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First band indicates first significant number in value.</a:t>
            </a:r>
          </a:p>
          <a:p>
            <a:pPr eaLnBrk="1" hangingPunct="1"/>
            <a:endParaRPr lang="en-US" altLang="en-US" sz="1400" smtClean="0"/>
          </a:p>
          <a:p>
            <a:pPr eaLnBrk="1" hangingPunct="1"/>
            <a:r>
              <a:rPr lang="en-US" altLang="en-US" sz="2800" smtClean="0"/>
              <a:t>Second band indicates second significant number in value.</a:t>
            </a:r>
            <a:endParaRPr lang="en-US" altLang="en-US" sz="1400" smtClean="0"/>
          </a:p>
          <a:p>
            <a:pPr eaLnBrk="1" hangingPunct="1"/>
            <a:endParaRPr lang="en-US" altLang="en-US" sz="1400" smtClean="0"/>
          </a:p>
          <a:p>
            <a:pPr eaLnBrk="1" hangingPunct="1"/>
            <a:r>
              <a:rPr lang="en-US" altLang="en-US" sz="2800" smtClean="0"/>
              <a:t>Third band indicates multiplier.</a:t>
            </a:r>
          </a:p>
          <a:p>
            <a:pPr eaLnBrk="1" hangingPunct="1"/>
            <a:endParaRPr lang="en-US" altLang="en-US" sz="1400" smtClean="0"/>
          </a:p>
          <a:p>
            <a:pPr eaLnBrk="1" hangingPunct="1"/>
            <a:r>
              <a:rPr lang="en-US" altLang="en-US" sz="2800" smtClean="0"/>
              <a:t>Fourth band indicates tolerance.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CHAPTER 2</a:t>
            </a:r>
            <a:endParaRPr lang="en-US" altLang="en-US" sz="32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Electrical Quantities </a:t>
            </a:r>
          </a:p>
          <a:p>
            <a:pPr eaLnBrk="1" hangingPunct="1"/>
            <a:r>
              <a:rPr lang="en-US" altLang="en-US" sz="4000" smtClean="0"/>
              <a:t>and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Color Coding</a:t>
            </a:r>
            <a:endParaRPr lang="en-US" altLang="en-US" sz="36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69888" y="1982788"/>
          <a:ext cx="7829550" cy="413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ocument" r:id="rId3" imgW="7965422" imgH="4205266" progId="Word.Document.8">
                  <p:embed/>
                </p:oleObj>
              </mc:Choice>
              <mc:Fallback>
                <p:oleObj name="Document" r:id="rId3" imgW="7965422" imgH="4205266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1982788"/>
                        <a:ext cx="7829550" cy="413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Five Band Color Code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050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First band indicates first significant number in value.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Second band indicates second significant number in value.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Third band indicates third significant number in value.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Fourth band indicates multiplier.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Fifth band indicates tolerance.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Color Coding</a:t>
            </a:r>
            <a:endParaRPr lang="en-US" altLang="en-US" sz="3600" smtClean="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893763" y="2133600"/>
          <a:ext cx="7531100" cy="405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cument" r:id="rId3" imgW="7774113" imgH="4502273" progId="Word.Document.8">
                  <p:embed/>
                </p:oleObj>
              </mc:Choice>
              <mc:Fallback>
                <p:oleObj name="Document" r:id="rId3" imgW="7774113" imgH="450227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2133600"/>
                        <a:ext cx="7531100" cy="405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Resistor Tolerance</a:t>
            </a:r>
            <a:endParaRPr lang="en-US" altLang="en-US" sz="360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The range of acceptable values</a:t>
            </a:r>
          </a:p>
          <a:p>
            <a:pPr eaLnBrk="1" hangingPunct="1"/>
            <a:r>
              <a:rPr lang="en-US" altLang="en-US" smtClean="0"/>
              <a:t>Common tolerance values for four banded resistors:  </a:t>
            </a:r>
            <a:r>
              <a:rPr lang="en-US" altLang="en-US" sz="2400" smtClean="0"/>
              <a:t>20%, 10%, 5%</a:t>
            </a:r>
          </a:p>
          <a:p>
            <a:pPr eaLnBrk="1" hangingPunct="1"/>
            <a:r>
              <a:rPr lang="en-US" altLang="en-US" smtClean="0"/>
              <a:t>Precision tolerance values for five banded resistors:  </a:t>
            </a:r>
            <a:r>
              <a:rPr lang="en-US" altLang="en-US" sz="2400" smtClean="0"/>
              <a:t>2%, 1%, 0.5%, 0.25%, 0.1%</a:t>
            </a:r>
          </a:p>
          <a:p>
            <a:pPr eaLnBrk="1" hangingPunct="1">
              <a:buFontTx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 of Tolerance</a:t>
            </a:r>
            <a:endParaRPr lang="en-US" altLang="en-US" sz="36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altLang="en-US" smtClean="0"/>
              <a:t>Resistor Colors:  </a:t>
            </a:r>
            <a:r>
              <a:rPr lang="en-US" altLang="en-US" sz="2800" smtClean="0"/>
              <a:t>Brown, Black, Brown, Gold</a:t>
            </a:r>
          </a:p>
          <a:p>
            <a:pPr eaLnBrk="1" hangingPunct="1"/>
            <a:r>
              <a:rPr lang="en-US" altLang="en-US" smtClean="0"/>
              <a:t>Brown, Black, Brown = </a:t>
            </a:r>
            <a:r>
              <a:rPr lang="en-US" altLang="en-US" sz="2800" smtClean="0"/>
              <a:t>100 ohms</a:t>
            </a:r>
          </a:p>
          <a:p>
            <a:pPr eaLnBrk="1" hangingPunct="1"/>
            <a:r>
              <a:rPr lang="en-US" altLang="en-US" smtClean="0"/>
              <a:t>Gold = </a:t>
            </a:r>
            <a:r>
              <a:rPr lang="en-US" altLang="en-US" sz="2800" smtClean="0"/>
              <a:t>+/-5%</a:t>
            </a:r>
          </a:p>
          <a:p>
            <a:pPr eaLnBrk="1" hangingPunct="1"/>
            <a:r>
              <a:rPr lang="en-US" altLang="en-US" smtClean="0"/>
              <a:t>Upper Limit = </a:t>
            </a:r>
            <a:r>
              <a:rPr lang="en-US" altLang="en-US" sz="2800" smtClean="0"/>
              <a:t>100 + 5 = 105 ohms</a:t>
            </a:r>
          </a:p>
          <a:p>
            <a:pPr eaLnBrk="1" hangingPunct="1"/>
            <a:r>
              <a:rPr lang="en-US" altLang="en-US" smtClean="0"/>
              <a:t>Lower Limit = </a:t>
            </a:r>
            <a:r>
              <a:rPr lang="en-US" altLang="en-US" sz="2800" smtClean="0"/>
              <a:t>100 – 5 = 95 ohms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Typical Meters</a:t>
            </a:r>
            <a:endParaRPr lang="en-US" altLang="en-US" sz="3600" smtClean="0"/>
          </a:p>
        </p:txBody>
      </p:sp>
      <p:pic>
        <p:nvPicPr>
          <p:cNvPr id="38915" name="Picture 4" descr="02-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05000"/>
            <a:ext cx="5181600" cy="388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Measuring Voltage with Meters</a:t>
            </a:r>
            <a:endParaRPr lang="en-US" altLang="en-US" sz="36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2098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Set meter to voltage function and proper range.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Connect the meter test leads to the two points you wish to measure (</a:t>
            </a:r>
            <a:r>
              <a:rPr lang="en-US" altLang="en-US" sz="2800" u="sng" smtClean="0"/>
              <a:t>across</a:t>
            </a:r>
            <a:r>
              <a:rPr lang="en-US" altLang="en-US" sz="2800" smtClean="0"/>
              <a:t> the device).  The red or positive lead should be closest to the positive terminal of the source.</a:t>
            </a:r>
          </a:p>
          <a:p>
            <a:pPr eaLnBrk="1" hangingPunct="1">
              <a:lnSpc>
                <a:spcPct val="90000"/>
              </a:lnSpc>
            </a:pPr>
            <a:endParaRPr lang="en-US" altLang="en-US" sz="16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measured voltage will be displayed.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Measuring Resistance </a:t>
            </a:r>
            <a:br>
              <a:rPr lang="en-US" altLang="en-US" smtClean="0"/>
            </a:br>
            <a:r>
              <a:rPr lang="en-US" altLang="en-US" smtClean="0"/>
              <a:t>with Meters</a:t>
            </a:r>
            <a:endParaRPr lang="en-US" altLang="en-US" sz="360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276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Remove power source.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Set meter to resistance function and proper range.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Meter leads are used like voltmeter.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Isolate the component to be measured.</a:t>
            </a:r>
          </a:p>
          <a:p>
            <a:pPr eaLnBrk="1" hangingPunct="1">
              <a:lnSpc>
                <a:spcPct val="80000"/>
              </a:lnSpc>
            </a:pPr>
            <a:endParaRPr lang="en-US" altLang="en-US" sz="12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Precautions:  </a:t>
            </a:r>
            <a:r>
              <a:rPr lang="en-US" altLang="en-US" sz="2800" b="1" smtClean="0"/>
              <a:t>Power must be OFF!</a:t>
            </a:r>
          </a:p>
          <a:p>
            <a:pPr eaLnBrk="1" hangingPunct="1">
              <a:lnSpc>
                <a:spcPct val="80000"/>
              </a:lnSpc>
            </a:pPr>
            <a:endParaRPr lang="en-US" altLang="en-US" sz="1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Measuring Current with Meters</a:t>
            </a:r>
            <a:endParaRPr lang="en-US" altLang="en-US" sz="360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8077200" cy="3505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Set meter to voltage function and proper range.  Change position of the red lead for most meters.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Break the circuit and insert meter test 	leads in line (series) with the current path.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800" smtClean="0"/>
              <a:t>Precaution:  </a:t>
            </a:r>
            <a:r>
              <a:rPr lang="en-US" altLang="en-US" sz="2800" b="1" smtClean="0"/>
              <a:t>Connection to circuit is 	critical!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Schematic Symbols</a:t>
            </a:r>
            <a:endParaRPr lang="en-US" altLang="en-US" sz="36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Voltmeter:         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Ohmmeter: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2800" smtClean="0"/>
              <a:t>Ammeter	:	</a:t>
            </a:r>
          </a:p>
        </p:txBody>
      </p:sp>
      <p:grpSp>
        <p:nvGrpSpPr>
          <p:cNvPr id="43012" name="Group 14"/>
          <p:cNvGrpSpPr>
            <a:grpSpLocks/>
          </p:cNvGrpSpPr>
          <p:nvPr/>
        </p:nvGrpSpPr>
        <p:grpSpPr bwMode="auto">
          <a:xfrm>
            <a:off x="3810000" y="1905000"/>
            <a:ext cx="1676400" cy="609600"/>
            <a:chOff x="2352" y="1776"/>
            <a:chExt cx="1056" cy="384"/>
          </a:xfrm>
        </p:grpSpPr>
        <p:sp>
          <p:nvSpPr>
            <p:cNvPr id="43021" name="Oval 5"/>
            <p:cNvSpPr>
              <a:spLocks noChangeArrowheads="1"/>
            </p:cNvSpPr>
            <p:nvPr/>
          </p:nvSpPr>
          <p:spPr bwMode="auto">
            <a:xfrm>
              <a:off x="2640" y="1776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9pPr>
            </a:lstStyle>
            <a:p>
              <a:pPr algn="ctr"/>
              <a:r>
                <a:rPr lang="en-US" altLang="en-US">
                  <a:latin typeface="Times New Roman" pitchFamily="18" charset="0"/>
                </a:rPr>
                <a:t>V</a:t>
              </a:r>
            </a:p>
          </p:txBody>
        </p:sp>
        <p:sp>
          <p:nvSpPr>
            <p:cNvPr id="43022" name="Line 6"/>
            <p:cNvSpPr>
              <a:spLocks noChangeShapeType="1"/>
            </p:cNvSpPr>
            <p:nvPr/>
          </p:nvSpPr>
          <p:spPr bwMode="auto">
            <a:xfrm flipH="1">
              <a:off x="2352" y="196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3" name="Line 7"/>
            <p:cNvSpPr>
              <a:spLocks noChangeShapeType="1"/>
            </p:cNvSpPr>
            <p:nvPr/>
          </p:nvSpPr>
          <p:spPr bwMode="auto">
            <a:xfrm>
              <a:off x="3024" y="196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13" name="Group 15"/>
          <p:cNvGrpSpPr>
            <a:grpSpLocks/>
          </p:cNvGrpSpPr>
          <p:nvPr/>
        </p:nvGrpSpPr>
        <p:grpSpPr bwMode="auto">
          <a:xfrm>
            <a:off x="3657600" y="2895600"/>
            <a:ext cx="1905000" cy="685800"/>
            <a:chOff x="2256" y="2400"/>
            <a:chExt cx="1200" cy="432"/>
          </a:xfrm>
        </p:grpSpPr>
        <p:sp>
          <p:nvSpPr>
            <p:cNvPr id="43018" name="Oval 8"/>
            <p:cNvSpPr>
              <a:spLocks noChangeArrowheads="1"/>
            </p:cNvSpPr>
            <p:nvPr/>
          </p:nvSpPr>
          <p:spPr bwMode="auto">
            <a:xfrm>
              <a:off x="2640" y="2400"/>
              <a:ext cx="432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9pPr>
            </a:lstStyle>
            <a:p>
              <a:pPr algn="ctr"/>
              <a:r>
                <a:rPr lang="en-US" altLang="en-US">
                  <a:latin typeface="Times New Roman" pitchFamily="18" charset="0"/>
                  <a:sym typeface="Symbol" pitchFamily="18" charset="2"/>
                </a:rPr>
                <a:t></a:t>
              </a:r>
              <a:endParaRPr lang="en-US" altLang="en-US">
                <a:latin typeface="Times New Roman" pitchFamily="18" charset="0"/>
              </a:endParaRPr>
            </a:p>
          </p:txBody>
        </p:sp>
        <p:sp>
          <p:nvSpPr>
            <p:cNvPr id="43019" name="Line 9"/>
            <p:cNvSpPr>
              <a:spLocks noChangeShapeType="1"/>
            </p:cNvSpPr>
            <p:nvPr/>
          </p:nvSpPr>
          <p:spPr bwMode="auto">
            <a:xfrm flipH="1">
              <a:off x="2256" y="26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0" name="Line 10"/>
            <p:cNvSpPr>
              <a:spLocks noChangeShapeType="1"/>
            </p:cNvSpPr>
            <p:nvPr/>
          </p:nvSpPr>
          <p:spPr bwMode="auto">
            <a:xfrm>
              <a:off x="3072" y="26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14" name="Group 16"/>
          <p:cNvGrpSpPr>
            <a:grpSpLocks/>
          </p:cNvGrpSpPr>
          <p:nvPr/>
        </p:nvGrpSpPr>
        <p:grpSpPr bwMode="auto">
          <a:xfrm>
            <a:off x="3581400" y="3962400"/>
            <a:ext cx="1981200" cy="685800"/>
            <a:chOff x="2208" y="3024"/>
            <a:chExt cx="1248" cy="432"/>
          </a:xfrm>
        </p:grpSpPr>
        <p:sp>
          <p:nvSpPr>
            <p:cNvPr id="43015" name="Oval 11"/>
            <p:cNvSpPr>
              <a:spLocks noChangeArrowheads="1"/>
            </p:cNvSpPr>
            <p:nvPr/>
          </p:nvSpPr>
          <p:spPr bwMode="auto">
            <a:xfrm>
              <a:off x="2640" y="3024"/>
              <a:ext cx="432" cy="43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61" charset="-128"/>
                </a:defRPr>
              </a:lvl9pPr>
            </a:lstStyle>
            <a:p>
              <a:pPr algn="ctr"/>
              <a:r>
                <a:rPr lang="en-US" altLang="en-US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43016" name="Line 12"/>
            <p:cNvSpPr>
              <a:spLocks noChangeShapeType="1"/>
            </p:cNvSpPr>
            <p:nvPr/>
          </p:nvSpPr>
          <p:spPr bwMode="auto">
            <a:xfrm flipH="1">
              <a:off x="2208" y="3216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Line 13"/>
            <p:cNvSpPr>
              <a:spLocks noChangeShapeType="1"/>
            </p:cNvSpPr>
            <p:nvPr/>
          </p:nvSpPr>
          <p:spPr bwMode="auto">
            <a:xfrm>
              <a:off x="3072" y="32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Conductance</a:t>
            </a:r>
            <a:endParaRPr lang="en-US" altLang="en-US" sz="36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Ability to allow current to flow</a:t>
            </a:r>
          </a:p>
          <a:p>
            <a:pPr eaLnBrk="1" hangingPunct="1"/>
            <a:r>
              <a:rPr lang="en-US" altLang="en-US" smtClean="0"/>
              <a:t>Relationship to Resistance:  </a:t>
            </a:r>
            <a:r>
              <a:rPr lang="en-US" altLang="en-US" sz="2800" smtClean="0"/>
              <a:t>Opposite of resistance</a:t>
            </a:r>
          </a:p>
          <a:p>
            <a:pPr eaLnBrk="1" hangingPunct="1"/>
            <a:r>
              <a:rPr lang="en-US" altLang="en-US" smtClean="0"/>
              <a:t>Unit of Measure:  </a:t>
            </a:r>
            <a:r>
              <a:rPr lang="en-US" altLang="en-US" sz="2800" smtClean="0"/>
              <a:t>Siemens 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Schematic Diagram</a:t>
            </a:r>
            <a:endParaRPr lang="en-US" altLang="en-US" sz="36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eaLnBrk="1" hangingPunct="1"/>
            <a:r>
              <a:rPr lang="en-US" altLang="en-US" smtClean="0"/>
              <a:t>Wiring Conventions:  </a:t>
            </a:r>
          </a:p>
          <a:p>
            <a:pPr marL="914400" lvl="1" indent="-457200" eaLnBrk="1" hangingPunct="1"/>
            <a:r>
              <a:rPr lang="en-US" altLang="en-US" smtClean="0"/>
              <a:t>Connection/No connection</a:t>
            </a:r>
          </a:p>
          <a:p>
            <a:pPr eaLnBrk="1" hangingPunct="1"/>
            <a:endParaRPr lang="en-US" altLang="en-US" sz="1200" smtClean="0"/>
          </a:p>
          <a:p>
            <a:pPr eaLnBrk="1" hangingPunct="1"/>
            <a:r>
              <a:rPr lang="en-US" altLang="en-US" smtClean="0"/>
              <a:t>The Switch</a:t>
            </a:r>
          </a:p>
          <a:p>
            <a:pPr marL="914400" lvl="1" indent="-457200" eaLnBrk="1" hangingPunct="1"/>
            <a:r>
              <a:rPr lang="en-US" altLang="en-US" smtClean="0"/>
              <a:t>Basic On/Off</a:t>
            </a:r>
          </a:p>
          <a:p>
            <a:pPr eaLnBrk="1" hangingPunct="1"/>
            <a:endParaRPr lang="en-US" altLang="en-US" sz="1200" smtClean="0"/>
          </a:p>
          <a:p>
            <a:pPr eaLnBrk="1" hangingPunct="1"/>
            <a:r>
              <a:rPr lang="en-US" altLang="en-US" smtClean="0"/>
              <a:t>The Resistor:</a:t>
            </a:r>
          </a:p>
          <a:p>
            <a:pPr marL="914400" lvl="1" indent="-457200" eaLnBrk="1" hangingPunct="1"/>
            <a:r>
              <a:rPr lang="en-US" altLang="en-US" smtClean="0"/>
              <a:t>Fixed and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Circuit</a:t>
            </a:r>
            <a:endParaRPr lang="en-US" altLang="en-US" sz="3600" smtClean="0"/>
          </a:p>
        </p:txBody>
      </p:sp>
      <p:pic>
        <p:nvPicPr>
          <p:cNvPr id="45059" name="Picture 4" descr="02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6351588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Electrical Units and Abbreviations</a:t>
            </a:r>
            <a:endParaRPr lang="en-US" altLang="en-US" sz="36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514600"/>
            <a:ext cx="7772400" cy="3276600"/>
          </a:xfrm>
        </p:spPr>
        <p:txBody>
          <a:bodyPr/>
          <a:lstStyle/>
          <a:p>
            <a:pPr defTabSz="347663" eaLnBrk="1" hangingPunct="1">
              <a:buFontTx/>
              <a:buNone/>
            </a:pPr>
            <a:r>
              <a:rPr lang="en-US" altLang="en-US" sz="2800" u="sng" smtClean="0"/>
              <a:t>Unit								Measure	    		Symbol</a:t>
            </a:r>
          </a:p>
          <a:p>
            <a:pPr defTabSz="347663" eaLnBrk="1" hangingPunct="1">
              <a:buFontTx/>
              <a:buNone/>
            </a:pPr>
            <a:r>
              <a:rPr lang="en-US" altLang="en-US" sz="2800" smtClean="0"/>
              <a:t>Potential	 					Volt	 						V</a:t>
            </a:r>
          </a:p>
          <a:p>
            <a:pPr defTabSz="347663" eaLnBrk="1" hangingPunct="1">
              <a:buFontTx/>
              <a:buNone/>
            </a:pPr>
            <a:r>
              <a:rPr lang="en-US" altLang="en-US" sz="2800" smtClean="0"/>
              <a:t>Current 						Ampere 					A</a:t>
            </a:r>
          </a:p>
          <a:p>
            <a:pPr defTabSz="347663" eaLnBrk="1" hangingPunct="1">
              <a:buFontTx/>
              <a:buNone/>
            </a:pPr>
            <a:r>
              <a:rPr lang="en-US" altLang="en-US" sz="2800" smtClean="0"/>
              <a:t>Resistance 				Ohm	 					</a:t>
            </a:r>
            <a:r>
              <a:rPr lang="en-US" altLang="en-US" sz="2800" smtClean="0">
                <a:sym typeface="Symbol" pitchFamily="18" charset="2"/>
              </a:rPr>
              <a:t></a:t>
            </a:r>
          </a:p>
          <a:p>
            <a:pPr defTabSz="347663" eaLnBrk="1" hangingPunct="1">
              <a:buFontTx/>
              <a:buNone/>
            </a:pPr>
            <a:r>
              <a:rPr lang="en-US" altLang="en-US" sz="2800" smtClean="0">
                <a:sym typeface="Symbol" pitchFamily="18" charset="2"/>
              </a:rPr>
              <a:t>Conductance 			Siemens 				S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Familiar Metrics</a:t>
            </a:r>
            <a:endParaRPr lang="en-US" altLang="en-US" sz="3600" smtClean="0"/>
          </a:p>
        </p:txBody>
      </p:sp>
      <p:pic>
        <p:nvPicPr>
          <p:cNvPr id="21507" name="Picture 6" descr="mea0203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6578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Conductors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1143000" eaLnBrk="1" hangingPunct="1"/>
            <a:r>
              <a:rPr lang="en-US" altLang="en-US" smtClean="0"/>
              <a:t>Function:</a:t>
            </a:r>
          </a:p>
          <a:p>
            <a:pPr marL="914400" lvl="1" indent="-457200" defTabSz="1143000" eaLnBrk="1" hangingPunct="1"/>
            <a:r>
              <a:rPr lang="en-US" altLang="en-US" smtClean="0"/>
              <a:t>To carry electrical energy from one point to another or to provide a path for electrical current flow between components or circuits</a:t>
            </a:r>
          </a:p>
          <a:p>
            <a:pPr defTabSz="1143000" eaLnBrk="1" hangingPunct="1"/>
            <a:r>
              <a:rPr lang="en-US" altLang="en-US" smtClean="0"/>
              <a:t>Numerous Types of Conductors</a:t>
            </a:r>
          </a:p>
          <a:p>
            <a:pPr marL="914400" lvl="1" indent="-457200" defTabSz="1143000" eaLnBrk="1" hangingPunct="1"/>
            <a:r>
              <a:rPr lang="en-US" altLang="en-US" smtClean="0"/>
              <a:t>Determined by the nature of application and the amount of current to be carried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Conductors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1143000" eaLnBrk="1" hangingPunct="1"/>
            <a:r>
              <a:rPr lang="en-US" altLang="en-US" smtClean="0"/>
              <a:t>Ways of classifying conductors include:</a:t>
            </a:r>
          </a:p>
          <a:p>
            <a:pPr marL="914400" lvl="1" indent="-457200" defTabSz="1143000" eaLnBrk="1" hangingPunct="1"/>
            <a:r>
              <a:rPr lang="en-US" altLang="en-US" smtClean="0"/>
              <a:t>Type of metal used</a:t>
            </a:r>
          </a:p>
          <a:p>
            <a:pPr marL="914400" lvl="1" indent="-457200" defTabSz="1143000" eaLnBrk="1" hangingPunct="1"/>
            <a:r>
              <a:rPr lang="en-US" altLang="en-US" smtClean="0"/>
              <a:t>Size of the wire </a:t>
            </a:r>
          </a:p>
          <a:p>
            <a:pPr marL="914400" lvl="1" indent="-457200" defTabSz="1143000" eaLnBrk="1" hangingPunct="1"/>
            <a:r>
              <a:rPr lang="en-US" altLang="en-US" smtClean="0"/>
              <a:t>Form of the wire (solid, stranded, or braided)</a:t>
            </a:r>
          </a:p>
          <a:p>
            <a:pPr marL="914400" lvl="1" indent="-457200" defTabSz="1143000" eaLnBrk="1" hangingPunct="1"/>
            <a:r>
              <a:rPr lang="en-US" altLang="en-US" smtClean="0"/>
              <a:t>Number of conductors used </a:t>
            </a:r>
          </a:p>
          <a:p>
            <a:pPr marL="914400" lvl="1" indent="-457200" defTabSz="1143000" eaLnBrk="1" hangingPunct="1"/>
            <a:r>
              <a:rPr lang="en-US" altLang="en-US" smtClean="0"/>
              <a:t>Insulation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Superconductivity</a:t>
            </a:r>
            <a:endParaRPr lang="en-US" altLang="en-US" sz="36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defTabSz="1143000" eaLnBrk="1" hangingPunct="1">
              <a:lnSpc>
                <a:spcPct val="90000"/>
              </a:lnSpc>
            </a:pPr>
            <a:r>
              <a:rPr lang="en-US" altLang="en-US" smtClean="0"/>
              <a:t>All conductors have some resistance at normal operating temperatures.</a:t>
            </a:r>
          </a:p>
          <a:p>
            <a:pPr defTabSz="1143000" eaLnBrk="1" hangingPunct="1">
              <a:lnSpc>
                <a:spcPct val="90000"/>
              </a:lnSpc>
            </a:pPr>
            <a:endParaRPr lang="en-US" altLang="en-US" sz="2000" smtClean="0"/>
          </a:p>
          <a:p>
            <a:pPr defTabSz="1143000" eaLnBrk="1" hangingPunct="1">
              <a:lnSpc>
                <a:spcPct val="90000"/>
              </a:lnSpc>
            </a:pPr>
            <a:r>
              <a:rPr lang="en-US" altLang="en-US" smtClean="0"/>
              <a:t>Superconductivity: </a:t>
            </a:r>
          </a:p>
          <a:p>
            <a:pPr marL="914400" lvl="1" indent="-457200" defTabSz="1143000" eaLnBrk="1" hangingPunct="1">
              <a:lnSpc>
                <a:spcPct val="90000"/>
              </a:lnSpc>
            </a:pPr>
            <a:r>
              <a:rPr lang="en-US" altLang="en-US" smtClean="0"/>
              <a:t>Current flow through a material with nearly zero resistance</a:t>
            </a:r>
          </a:p>
          <a:p>
            <a:pPr marL="914400" lvl="1" indent="-457200" defTabSz="1143000" eaLnBrk="1" hangingPunct="1">
              <a:lnSpc>
                <a:spcPct val="90000"/>
              </a:lnSpc>
            </a:pPr>
            <a:r>
              <a:rPr lang="en-US" altLang="en-US" smtClean="0"/>
              <a:t>Only occurs in certain materials</a:t>
            </a:r>
          </a:p>
          <a:p>
            <a:pPr marL="914400" lvl="1" indent="-457200" defTabSz="1143000" eaLnBrk="1" hangingPunct="1">
              <a:lnSpc>
                <a:spcPct val="90000"/>
              </a:lnSpc>
            </a:pPr>
            <a:r>
              <a:rPr lang="en-US" altLang="en-US" smtClean="0"/>
              <a:t>Only occurs at extremely cold temperatures (e.g., –273°C)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Superconductivity (cont.)</a:t>
            </a:r>
            <a:endParaRPr lang="en-US" altLang="en-US" sz="44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343400"/>
          </a:xfrm>
        </p:spPr>
        <p:txBody>
          <a:bodyPr/>
          <a:lstStyle/>
          <a:p>
            <a:pPr eaLnBrk="1" hangingPunct="1">
              <a:tabLst>
                <a:tab pos="1143000" algn="l"/>
              </a:tabLst>
            </a:pPr>
            <a:r>
              <a:rPr lang="en-US" altLang="en-US" sz="2800" smtClean="0"/>
              <a:t>Certain ceramic materials have very low resistance at temperatures much higher than absolute zero (–273°C).</a:t>
            </a:r>
          </a:p>
          <a:p>
            <a:pPr marL="914400" lvl="1" indent="-457200" eaLnBrk="1" hangingPunct="1">
              <a:tabLst>
                <a:tab pos="1143000" algn="l"/>
              </a:tabLst>
            </a:pPr>
            <a:r>
              <a:rPr lang="en-US" altLang="en-US" sz="2400" smtClean="0"/>
              <a:t>Low resistance at higher temperatures makes it easier to take advantage of superconductivity.</a:t>
            </a:r>
          </a:p>
          <a:p>
            <a:pPr marL="914400" lvl="1" indent="-457200" eaLnBrk="1" hangingPunct="1">
              <a:tabLst>
                <a:tab pos="1143000" algn="l"/>
              </a:tabLst>
            </a:pPr>
            <a:endParaRPr lang="en-US" altLang="en-US" sz="1600" smtClean="0"/>
          </a:p>
          <a:p>
            <a:pPr eaLnBrk="1" hangingPunct="1">
              <a:tabLst>
                <a:tab pos="1143000" algn="l"/>
              </a:tabLst>
            </a:pPr>
            <a:r>
              <a:rPr lang="en-US" altLang="en-US" sz="2800" smtClean="0"/>
              <a:t>Some future possibilities:</a:t>
            </a:r>
          </a:p>
          <a:p>
            <a:pPr marL="914400" lvl="1" indent="-457200" eaLnBrk="1" hangingPunct="1">
              <a:tabLst>
                <a:tab pos="1143000" algn="l"/>
              </a:tabLst>
            </a:pPr>
            <a:r>
              <a:rPr lang="en-US" altLang="en-US" sz="2400" smtClean="0"/>
              <a:t>More efficient motors and generators</a:t>
            </a:r>
          </a:p>
          <a:p>
            <a:pPr marL="914400" lvl="1" indent="-457200" eaLnBrk="1" hangingPunct="1">
              <a:tabLst>
                <a:tab pos="1143000" algn="l"/>
              </a:tabLst>
            </a:pPr>
            <a:r>
              <a:rPr lang="en-US" altLang="en-US" sz="2400" smtClean="0"/>
              <a:t>Faster computers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383</TotalTime>
  <Words>829</Words>
  <Application>Microsoft Office PowerPoint</Application>
  <PresentationFormat>On-screen Show (4:3)</PresentationFormat>
  <Paragraphs>175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ＭＳ Ｐゴシック</vt:lpstr>
      <vt:lpstr>Calibri</vt:lpstr>
      <vt:lpstr>Symbol</vt:lpstr>
      <vt:lpstr>Times New Roman</vt:lpstr>
      <vt:lpstr>1_Blank Presentation</vt:lpstr>
      <vt:lpstr>Microsoft Equation 3.0</vt:lpstr>
      <vt:lpstr>Microsoft Word Document</vt:lpstr>
      <vt:lpstr>PowerPoint Presentation</vt:lpstr>
      <vt:lpstr>CHAPTER 2</vt:lpstr>
      <vt:lpstr>Conductance</vt:lpstr>
      <vt:lpstr>Electrical Units and Abbreviations</vt:lpstr>
      <vt:lpstr>Familiar Metrics</vt:lpstr>
      <vt:lpstr>Conductors</vt:lpstr>
      <vt:lpstr>Conductors (cont.)</vt:lpstr>
      <vt:lpstr>Superconductivity</vt:lpstr>
      <vt:lpstr>Superconductivity (cont.)</vt:lpstr>
      <vt:lpstr>Physical Factors of Conductors</vt:lpstr>
      <vt:lpstr>Physical Factors of Conductors (cont.)</vt:lpstr>
      <vt:lpstr>Characteristics of Wire</vt:lpstr>
      <vt:lpstr>Resistors</vt:lpstr>
      <vt:lpstr>Resistor Size</vt:lpstr>
      <vt:lpstr>Common Resistor Types</vt:lpstr>
      <vt:lpstr>Variable Resistors</vt:lpstr>
      <vt:lpstr>Resistor Type Summary</vt:lpstr>
      <vt:lpstr>The Resistor Color Code</vt:lpstr>
      <vt:lpstr>Four Band Color Code</vt:lpstr>
      <vt:lpstr>Example Color Coding</vt:lpstr>
      <vt:lpstr>Five Band Color Code</vt:lpstr>
      <vt:lpstr>Example Color Coding</vt:lpstr>
      <vt:lpstr>Resistor Tolerance</vt:lpstr>
      <vt:lpstr>Example of Tolerance</vt:lpstr>
      <vt:lpstr>Typical Meters</vt:lpstr>
      <vt:lpstr>Measuring Voltage with Meters</vt:lpstr>
      <vt:lpstr>Measuring Resistance  with Meters</vt:lpstr>
      <vt:lpstr>Measuring Current with Meters</vt:lpstr>
      <vt:lpstr>Schematic Symbols</vt:lpstr>
      <vt:lpstr>The Schematic Diagram</vt:lpstr>
      <vt:lpstr>The Circuit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TWO</dc:title>
  <dc:creator>DeVRY</dc:creator>
  <cp:lastModifiedBy>Andy Bell</cp:lastModifiedBy>
  <cp:revision>45</cp:revision>
  <dcterms:created xsi:type="dcterms:W3CDTF">2002-04-13T22:49:37Z</dcterms:created>
  <dcterms:modified xsi:type="dcterms:W3CDTF">2014-09-11T18:15:14Z</dcterms:modified>
</cp:coreProperties>
</file>